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3" r:id="rId4"/>
    <p:sldId id="274" r:id="rId5"/>
    <p:sldId id="257" r:id="rId6"/>
    <p:sldId id="272" r:id="rId7"/>
    <p:sldId id="279" r:id="rId8"/>
    <p:sldId id="277" r:id="rId9"/>
    <p:sldId id="282" r:id="rId10"/>
    <p:sldId id="270" r:id="rId11"/>
    <p:sldId id="280" r:id="rId12"/>
    <p:sldId id="281"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D9FF"/>
    <a:srgbClr val="3399FF"/>
    <a:srgbClr val="60BCCE"/>
    <a:srgbClr val="CC99FF"/>
    <a:srgbClr val="64D840"/>
    <a:srgbClr val="E4F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p:cViewPr varScale="1">
        <p:scale>
          <a:sx n="63" d="100"/>
          <a:sy n="63" d="100"/>
        </p:scale>
        <p:origin x="6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0B5B982-078F-4996-921E-7D76C2568795}" type="datetimeFigureOut">
              <a:rPr lang="en-US" smtClean="0"/>
              <a:t>4/11/2022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3B228C0F-4D55-41A3-B1A7-477B1C837D4C}" type="slidenum">
              <a:rPr lang="en-US" smtClean="0"/>
              <a:t>‹#›</a:t>
            </a:fld>
            <a:endParaRPr lang="en-US"/>
          </a:p>
        </p:txBody>
      </p:sp>
    </p:spTree>
    <p:extLst>
      <p:ext uri="{BB962C8B-B14F-4D97-AF65-F5344CB8AC3E}">
        <p14:creationId xmlns:p14="http://schemas.microsoft.com/office/powerpoint/2010/main" val="220234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5B982-078F-4996-921E-7D76C2568795}"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28C0F-4D55-41A3-B1A7-477B1C837D4C}" type="slidenum">
              <a:rPr lang="en-US" smtClean="0"/>
              <a:t>‹#›</a:t>
            </a:fld>
            <a:endParaRPr lang="en-US"/>
          </a:p>
        </p:txBody>
      </p:sp>
    </p:spTree>
    <p:extLst>
      <p:ext uri="{BB962C8B-B14F-4D97-AF65-F5344CB8AC3E}">
        <p14:creationId xmlns:p14="http://schemas.microsoft.com/office/powerpoint/2010/main" val="45732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5B982-078F-4996-921E-7D76C2568795}"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28C0F-4D55-41A3-B1A7-477B1C837D4C}" type="slidenum">
              <a:rPr lang="en-US" smtClean="0"/>
              <a:t>‹#›</a:t>
            </a:fld>
            <a:endParaRPr lang="en-US"/>
          </a:p>
        </p:txBody>
      </p:sp>
    </p:spTree>
    <p:extLst>
      <p:ext uri="{BB962C8B-B14F-4D97-AF65-F5344CB8AC3E}">
        <p14:creationId xmlns:p14="http://schemas.microsoft.com/office/powerpoint/2010/main" val="275883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5B982-078F-4996-921E-7D76C2568795}"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28C0F-4D55-41A3-B1A7-477B1C837D4C}" type="slidenum">
              <a:rPr lang="en-US" smtClean="0"/>
              <a:t>‹#›</a:t>
            </a:fld>
            <a:endParaRPr lang="en-US"/>
          </a:p>
        </p:txBody>
      </p:sp>
    </p:spTree>
    <p:extLst>
      <p:ext uri="{BB962C8B-B14F-4D97-AF65-F5344CB8AC3E}">
        <p14:creationId xmlns:p14="http://schemas.microsoft.com/office/powerpoint/2010/main" val="90259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B5B982-078F-4996-921E-7D76C2568795}"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28C0F-4D55-41A3-B1A7-477B1C837D4C}" type="slidenum">
              <a:rPr lang="en-US" smtClean="0"/>
              <a:t>‹#›</a:t>
            </a:fld>
            <a:endParaRPr lang="en-US"/>
          </a:p>
        </p:txBody>
      </p:sp>
    </p:spTree>
    <p:extLst>
      <p:ext uri="{BB962C8B-B14F-4D97-AF65-F5344CB8AC3E}">
        <p14:creationId xmlns:p14="http://schemas.microsoft.com/office/powerpoint/2010/main" val="255237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B5B982-078F-4996-921E-7D76C2568795}"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28C0F-4D55-41A3-B1A7-477B1C837D4C}" type="slidenum">
              <a:rPr lang="en-US" smtClean="0"/>
              <a:t>‹#›</a:t>
            </a:fld>
            <a:endParaRPr lang="en-US"/>
          </a:p>
        </p:txBody>
      </p:sp>
    </p:spTree>
    <p:extLst>
      <p:ext uri="{BB962C8B-B14F-4D97-AF65-F5344CB8AC3E}">
        <p14:creationId xmlns:p14="http://schemas.microsoft.com/office/powerpoint/2010/main" val="9898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B5B982-078F-4996-921E-7D76C2568795}" type="datetimeFigureOut">
              <a:rPr lang="en-US" smtClean="0"/>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28C0F-4D55-41A3-B1A7-477B1C837D4C}" type="slidenum">
              <a:rPr lang="en-US" smtClean="0"/>
              <a:t>‹#›</a:t>
            </a:fld>
            <a:endParaRPr lang="en-US"/>
          </a:p>
        </p:txBody>
      </p:sp>
    </p:spTree>
    <p:extLst>
      <p:ext uri="{BB962C8B-B14F-4D97-AF65-F5344CB8AC3E}">
        <p14:creationId xmlns:p14="http://schemas.microsoft.com/office/powerpoint/2010/main" val="350398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B5B982-078F-4996-921E-7D76C2568795}" type="datetimeFigureOut">
              <a:rPr lang="en-US" smtClean="0"/>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28C0F-4D55-41A3-B1A7-477B1C837D4C}" type="slidenum">
              <a:rPr lang="en-US" smtClean="0"/>
              <a:t>‹#›</a:t>
            </a:fld>
            <a:endParaRPr lang="en-US"/>
          </a:p>
        </p:txBody>
      </p:sp>
    </p:spTree>
    <p:extLst>
      <p:ext uri="{BB962C8B-B14F-4D97-AF65-F5344CB8AC3E}">
        <p14:creationId xmlns:p14="http://schemas.microsoft.com/office/powerpoint/2010/main" val="142863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5B982-078F-4996-921E-7D76C2568795}" type="datetimeFigureOut">
              <a:rPr lang="en-US" smtClean="0"/>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28C0F-4D55-41A3-B1A7-477B1C837D4C}" type="slidenum">
              <a:rPr lang="en-US" smtClean="0"/>
              <a:t>‹#›</a:t>
            </a:fld>
            <a:endParaRPr lang="en-US"/>
          </a:p>
        </p:txBody>
      </p:sp>
    </p:spTree>
    <p:extLst>
      <p:ext uri="{BB962C8B-B14F-4D97-AF65-F5344CB8AC3E}">
        <p14:creationId xmlns:p14="http://schemas.microsoft.com/office/powerpoint/2010/main" val="132708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40B5B982-078F-4996-921E-7D76C2568795}"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B228C0F-4D55-41A3-B1A7-477B1C837D4C}" type="slidenum">
              <a:rPr lang="en-US" smtClean="0"/>
              <a:t>‹#›</a:t>
            </a:fld>
            <a:endParaRPr lang="en-US"/>
          </a:p>
        </p:txBody>
      </p:sp>
    </p:spTree>
    <p:extLst>
      <p:ext uri="{BB962C8B-B14F-4D97-AF65-F5344CB8AC3E}">
        <p14:creationId xmlns:p14="http://schemas.microsoft.com/office/powerpoint/2010/main" val="283376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0B5B982-078F-4996-921E-7D76C2568795}" type="datetimeFigureOut">
              <a:rPr lang="en-US" smtClean="0"/>
              <a:t>4/11/2022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3B228C0F-4D55-41A3-B1A7-477B1C837D4C}" type="slidenum">
              <a:rPr lang="en-US" smtClean="0"/>
              <a:t>‹#›</a:t>
            </a:fld>
            <a:endParaRPr lang="en-US"/>
          </a:p>
        </p:txBody>
      </p:sp>
    </p:spTree>
    <p:extLst>
      <p:ext uri="{BB962C8B-B14F-4D97-AF65-F5344CB8AC3E}">
        <p14:creationId xmlns:p14="http://schemas.microsoft.com/office/powerpoint/2010/main" val="350275325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0B5B982-078F-4996-921E-7D76C2568795}" type="datetimeFigureOut">
              <a:rPr lang="en-US" smtClean="0"/>
              <a:t>4/11/2022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3B228C0F-4D55-41A3-B1A7-477B1C837D4C}" type="slidenum">
              <a:rPr lang="en-US" smtClean="0"/>
              <a:t>‹#›</a:t>
            </a:fld>
            <a:endParaRPr lang="en-US"/>
          </a:p>
        </p:txBody>
      </p:sp>
    </p:spTree>
    <p:extLst>
      <p:ext uri="{BB962C8B-B14F-4D97-AF65-F5344CB8AC3E}">
        <p14:creationId xmlns:p14="http://schemas.microsoft.com/office/powerpoint/2010/main" val="3076208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100F-4CA5-4969-9B03-6AD84115F56C}"/>
              </a:ext>
            </a:extLst>
          </p:cNvPr>
          <p:cNvSpPr>
            <a:spLocks noGrp="1"/>
          </p:cNvSpPr>
          <p:nvPr>
            <p:ph type="ctrTitle"/>
          </p:nvPr>
        </p:nvSpPr>
        <p:spPr>
          <a:xfrm>
            <a:off x="603503" y="2139885"/>
            <a:ext cx="11340257" cy="1983382"/>
          </a:xfrm>
        </p:spPr>
        <p:txBody>
          <a:bodyPr/>
          <a:lstStyle/>
          <a:p>
            <a:r>
              <a:rPr lang="en-US" sz="7200" dirty="0"/>
              <a:t>2022 – 2023 </a:t>
            </a:r>
            <a:br>
              <a:rPr lang="en-US" sz="7200" dirty="0"/>
            </a:br>
            <a:r>
              <a:rPr lang="en-US" sz="7200" dirty="0"/>
              <a:t>Intermediate School at SAVA</a:t>
            </a:r>
          </a:p>
        </p:txBody>
      </p:sp>
      <p:sp>
        <p:nvSpPr>
          <p:cNvPr id="3" name="Subtitle 2">
            <a:extLst>
              <a:ext uri="{FF2B5EF4-FFF2-40B4-BE49-F238E27FC236}">
                <a16:creationId xmlns:a16="http://schemas.microsoft.com/office/drawing/2014/main" id="{436A8BA3-3063-4DEA-A534-7AD35C0A1086}"/>
              </a:ext>
            </a:extLst>
          </p:cNvPr>
          <p:cNvSpPr>
            <a:spLocks noGrp="1"/>
          </p:cNvSpPr>
          <p:nvPr>
            <p:ph type="subTitle" idx="1"/>
          </p:nvPr>
        </p:nvSpPr>
        <p:spPr/>
        <p:txBody>
          <a:bodyPr/>
          <a:lstStyle/>
          <a:p>
            <a:r>
              <a:rPr lang="en-US" dirty="0"/>
              <a:t>Santa Ana Virtual Academy</a:t>
            </a:r>
          </a:p>
        </p:txBody>
      </p:sp>
      <p:pic>
        <p:nvPicPr>
          <p:cNvPr id="5" name="Picture 4">
            <a:extLst>
              <a:ext uri="{FF2B5EF4-FFF2-40B4-BE49-F238E27FC236}">
                <a16:creationId xmlns:a16="http://schemas.microsoft.com/office/drawing/2014/main" id="{38E88058-110F-41DF-886A-9A3545C45681}"/>
              </a:ext>
            </a:extLst>
          </p:cNvPr>
          <p:cNvPicPr>
            <a:picLocks noChangeAspect="1"/>
          </p:cNvPicPr>
          <p:nvPr/>
        </p:nvPicPr>
        <p:blipFill rotWithShape="1">
          <a:blip r:embed="rId2">
            <a:extLst>
              <a:ext uri="{28A0092B-C50C-407E-A947-70E740481C1C}">
                <a14:useLocalDpi xmlns:a14="http://schemas.microsoft.com/office/drawing/2010/main" val="0"/>
              </a:ext>
            </a:extLst>
          </a:blip>
          <a:srcRect b="14738"/>
          <a:stretch/>
        </p:blipFill>
        <p:spPr>
          <a:xfrm>
            <a:off x="8813484" y="243010"/>
            <a:ext cx="2991828" cy="2660446"/>
          </a:xfrm>
          <a:prstGeom prst="rect">
            <a:avLst/>
          </a:prstGeom>
        </p:spPr>
      </p:pic>
    </p:spTree>
    <p:extLst>
      <p:ext uri="{BB962C8B-B14F-4D97-AF65-F5344CB8AC3E}">
        <p14:creationId xmlns:p14="http://schemas.microsoft.com/office/powerpoint/2010/main" val="336790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0D4129-23FA-4873-AC3E-C45DA2CBE31C}"/>
              </a:ext>
            </a:extLst>
          </p:cNvPr>
          <p:cNvSpPr>
            <a:spLocks noGrp="1"/>
          </p:cNvSpPr>
          <p:nvPr>
            <p:ph type="title"/>
          </p:nvPr>
        </p:nvSpPr>
        <p:spPr>
          <a:xfrm>
            <a:off x="310897" y="198327"/>
            <a:ext cx="10772775" cy="1018120"/>
          </a:xfrm>
        </p:spPr>
        <p:txBody>
          <a:bodyPr/>
          <a:lstStyle/>
          <a:p>
            <a:r>
              <a:rPr lang="en-US" b="1" dirty="0"/>
              <a:t>How to Select Your Courses for Next Year</a:t>
            </a:r>
          </a:p>
        </p:txBody>
      </p:sp>
      <p:sp>
        <p:nvSpPr>
          <p:cNvPr id="6" name="Content Placeholder 5">
            <a:extLst>
              <a:ext uri="{FF2B5EF4-FFF2-40B4-BE49-F238E27FC236}">
                <a16:creationId xmlns:a16="http://schemas.microsoft.com/office/drawing/2014/main" id="{1B3F5A44-2142-4475-93F1-DB0D8C1D3D73}"/>
              </a:ext>
            </a:extLst>
          </p:cNvPr>
          <p:cNvSpPr>
            <a:spLocks noGrp="1"/>
          </p:cNvSpPr>
          <p:nvPr>
            <p:ph idx="1"/>
          </p:nvPr>
        </p:nvSpPr>
        <p:spPr>
          <a:xfrm>
            <a:off x="310896" y="1216447"/>
            <a:ext cx="8321641" cy="5306273"/>
          </a:xfrm>
        </p:spPr>
        <p:txBody>
          <a:bodyPr>
            <a:noAutofit/>
          </a:bodyPr>
          <a:lstStyle/>
          <a:p>
            <a:r>
              <a:rPr lang="en-US" sz="2800" dirty="0">
                <a:latin typeface="Calibri" panose="020F0502020204030204" pitchFamily="34" charset="0"/>
                <a:cs typeface="Calibri" panose="020F0502020204030204" pitchFamily="34" charset="0"/>
              </a:rPr>
              <a:t>Students will complete their Intermediate School Course Request form on line.</a:t>
            </a:r>
          </a:p>
          <a:p>
            <a:r>
              <a:rPr lang="en-US" sz="2800" dirty="0">
                <a:latin typeface="Calibri" panose="020F0502020204030204" pitchFamily="34" charset="0"/>
                <a:cs typeface="Calibri" panose="020F0502020204030204" pitchFamily="34" charset="0"/>
              </a:rPr>
              <a:t>Current 5</a:t>
            </a:r>
            <a:r>
              <a:rPr lang="en-US" sz="2800" baseline="30000" dirty="0">
                <a:latin typeface="Calibri" panose="020F0502020204030204" pitchFamily="34" charset="0"/>
                <a:cs typeface="Calibri" panose="020F0502020204030204" pitchFamily="34" charset="0"/>
              </a:rPr>
              <a:t>th</a:t>
            </a:r>
            <a:r>
              <a:rPr lang="en-US" sz="2800" dirty="0">
                <a:latin typeface="Calibri" panose="020F0502020204030204" pitchFamily="34" charset="0"/>
                <a:cs typeface="Calibri" panose="020F0502020204030204" pitchFamily="34" charset="0"/>
              </a:rPr>
              <a:t> grade students will register with their teachers.  The link will be posted in the teachers’ Google Classroom beginning Monday, April 18.</a:t>
            </a:r>
          </a:p>
          <a:p>
            <a:r>
              <a:rPr lang="en-US" sz="2800" dirty="0">
                <a:latin typeface="Calibri" panose="020F0502020204030204" pitchFamily="34" charset="0"/>
                <a:cs typeface="Calibri" panose="020F0502020204030204" pitchFamily="34" charset="0"/>
              </a:rPr>
              <a:t>Students must complete the form by </a:t>
            </a:r>
            <a:r>
              <a:rPr lang="en-US" sz="2800" dirty="0">
                <a:highlight>
                  <a:srgbClr val="FFFF00"/>
                </a:highlight>
                <a:latin typeface="Calibri" panose="020F0502020204030204" pitchFamily="34" charset="0"/>
                <a:cs typeface="Calibri" panose="020F0502020204030204" pitchFamily="34" charset="0"/>
              </a:rPr>
              <a:t>Friday, April 22</a:t>
            </a:r>
            <a:r>
              <a:rPr lang="en-US" sz="2800" dirty="0">
                <a:latin typeface="Calibri" panose="020F0502020204030204" pitchFamily="34" charset="0"/>
                <a:cs typeface="Calibri" panose="020F0502020204030204" pitchFamily="34" charset="0"/>
              </a:rPr>
              <a:t>.</a:t>
            </a:r>
          </a:p>
          <a:p>
            <a:r>
              <a:rPr lang="en-US" sz="2800" dirty="0">
                <a:latin typeface="Calibri" panose="020F0502020204030204" pitchFamily="34" charset="0"/>
                <a:cs typeface="Calibri" panose="020F0502020204030204" pitchFamily="34" charset="0"/>
              </a:rPr>
              <a:t>Every effort will be made to honor students’ requests.  </a:t>
            </a:r>
          </a:p>
          <a:p>
            <a:r>
              <a:rPr lang="en-US" sz="2800" dirty="0">
                <a:latin typeface="Calibri" panose="020F0502020204030204" pitchFamily="34" charset="0"/>
                <a:cs typeface="Calibri" panose="020F0502020204030204" pitchFamily="34" charset="0"/>
              </a:rPr>
              <a:t>Students who do not complete the Intermediate School Course Request form will be scheduled into available courses after those students who did complete this form.</a:t>
            </a:r>
          </a:p>
        </p:txBody>
      </p:sp>
      <p:pic>
        <p:nvPicPr>
          <p:cNvPr id="7" name="Picture 6">
            <a:extLst>
              <a:ext uri="{FF2B5EF4-FFF2-40B4-BE49-F238E27FC236}">
                <a16:creationId xmlns:a16="http://schemas.microsoft.com/office/drawing/2014/main" id="{1ADC73A3-621A-4DA0-A21A-1606EF514265}"/>
              </a:ext>
            </a:extLst>
          </p:cNvPr>
          <p:cNvPicPr>
            <a:picLocks noChangeAspect="1"/>
          </p:cNvPicPr>
          <p:nvPr/>
        </p:nvPicPr>
        <p:blipFill>
          <a:blip r:embed="rId2"/>
          <a:stretch>
            <a:fillRect/>
          </a:stretch>
        </p:blipFill>
        <p:spPr>
          <a:xfrm>
            <a:off x="10857117" y="237487"/>
            <a:ext cx="1146147" cy="1018120"/>
          </a:xfrm>
          <a:prstGeom prst="rect">
            <a:avLst/>
          </a:prstGeom>
        </p:spPr>
      </p:pic>
      <p:pic>
        <p:nvPicPr>
          <p:cNvPr id="2" name="Picture 1">
            <a:extLst>
              <a:ext uri="{FF2B5EF4-FFF2-40B4-BE49-F238E27FC236}">
                <a16:creationId xmlns:a16="http://schemas.microsoft.com/office/drawing/2014/main" id="{43253576-B70B-4979-9DAD-06E4610B07E0}"/>
              </a:ext>
            </a:extLst>
          </p:cNvPr>
          <p:cNvPicPr>
            <a:picLocks noChangeAspect="1"/>
          </p:cNvPicPr>
          <p:nvPr/>
        </p:nvPicPr>
        <p:blipFill rotWithShape="1">
          <a:blip r:embed="rId3"/>
          <a:srcRect l="18557" t="14845" r="20206" b="9966"/>
          <a:stretch/>
        </p:blipFill>
        <p:spPr>
          <a:xfrm>
            <a:off x="8478029" y="1294767"/>
            <a:ext cx="3403075" cy="2350356"/>
          </a:xfrm>
          <a:prstGeom prst="rect">
            <a:avLst/>
          </a:prstGeom>
        </p:spPr>
      </p:pic>
    </p:spTree>
    <p:extLst>
      <p:ext uri="{BB962C8B-B14F-4D97-AF65-F5344CB8AC3E}">
        <p14:creationId xmlns:p14="http://schemas.microsoft.com/office/powerpoint/2010/main" val="67829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3DBD-808C-40D0-89FE-33BE53234757}"/>
              </a:ext>
            </a:extLst>
          </p:cNvPr>
          <p:cNvSpPr>
            <a:spLocks noGrp="1"/>
          </p:cNvSpPr>
          <p:nvPr>
            <p:ph type="title"/>
          </p:nvPr>
        </p:nvSpPr>
        <p:spPr>
          <a:xfrm>
            <a:off x="414779" y="298753"/>
            <a:ext cx="10772775" cy="867354"/>
          </a:xfrm>
        </p:spPr>
        <p:txBody>
          <a:bodyPr/>
          <a:lstStyle/>
          <a:p>
            <a:r>
              <a:rPr lang="en-US" b="1" dirty="0">
                <a:solidFill>
                  <a:srgbClr val="0070C0"/>
                </a:solidFill>
              </a:rPr>
              <a:t>Summer School at SAVA</a:t>
            </a:r>
          </a:p>
        </p:txBody>
      </p:sp>
      <p:pic>
        <p:nvPicPr>
          <p:cNvPr id="7" name="Content Placeholder 6">
            <a:extLst>
              <a:ext uri="{FF2B5EF4-FFF2-40B4-BE49-F238E27FC236}">
                <a16:creationId xmlns:a16="http://schemas.microsoft.com/office/drawing/2014/main" id="{95073EB1-9266-4CEB-B286-188FEBFBCA86}"/>
              </a:ext>
            </a:extLst>
          </p:cNvPr>
          <p:cNvPicPr>
            <a:picLocks noGrp="1" noChangeAspect="1"/>
          </p:cNvPicPr>
          <p:nvPr>
            <p:ph idx="1"/>
          </p:nvPr>
        </p:nvPicPr>
        <p:blipFill rotWithShape="1">
          <a:blip r:embed="rId2"/>
          <a:srcRect l="17468" t="22680" r="18768" b="5751"/>
          <a:stretch/>
        </p:blipFill>
        <p:spPr>
          <a:xfrm>
            <a:off x="7459521" y="113121"/>
            <a:ext cx="4564368" cy="2881698"/>
          </a:xfrm>
          <a:prstGeom prst="rect">
            <a:avLst/>
          </a:prstGeom>
        </p:spPr>
      </p:pic>
      <p:pic>
        <p:nvPicPr>
          <p:cNvPr id="8" name="Picture 7">
            <a:extLst>
              <a:ext uri="{FF2B5EF4-FFF2-40B4-BE49-F238E27FC236}">
                <a16:creationId xmlns:a16="http://schemas.microsoft.com/office/drawing/2014/main" id="{69263C8F-6687-434D-BC2E-C2CF6FFFB072}"/>
              </a:ext>
            </a:extLst>
          </p:cNvPr>
          <p:cNvPicPr>
            <a:picLocks noChangeAspect="1"/>
          </p:cNvPicPr>
          <p:nvPr/>
        </p:nvPicPr>
        <p:blipFill rotWithShape="1">
          <a:blip r:embed="rId3"/>
          <a:srcRect l="24665" t="22269" r="24614" b="8453"/>
          <a:stretch/>
        </p:blipFill>
        <p:spPr>
          <a:xfrm>
            <a:off x="7459520" y="3195599"/>
            <a:ext cx="4564368" cy="3506771"/>
          </a:xfrm>
          <a:prstGeom prst="rect">
            <a:avLst/>
          </a:prstGeom>
        </p:spPr>
      </p:pic>
      <p:sp>
        <p:nvSpPr>
          <p:cNvPr id="9" name="TextBox 8">
            <a:extLst>
              <a:ext uri="{FF2B5EF4-FFF2-40B4-BE49-F238E27FC236}">
                <a16:creationId xmlns:a16="http://schemas.microsoft.com/office/drawing/2014/main" id="{5BA612B2-A1E5-47B1-B605-D1D7B749E1B6}"/>
              </a:ext>
            </a:extLst>
          </p:cNvPr>
          <p:cNvSpPr txBox="1"/>
          <p:nvPr/>
        </p:nvSpPr>
        <p:spPr>
          <a:xfrm>
            <a:off x="414779" y="1131266"/>
            <a:ext cx="6721312" cy="3046988"/>
          </a:xfrm>
          <a:prstGeom prst="rect">
            <a:avLst/>
          </a:prstGeom>
          <a:noFill/>
          <a:ln w="57150">
            <a:solidFill>
              <a:srgbClr val="3399FF"/>
            </a:solidFill>
          </a:ln>
        </p:spPr>
        <p:txBody>
          <a:bodyPr wrap="square" rtlCol="0">
            <a:spAutoFit/>
          </a:bodyPr>
          <a:lstStyle/>
          <a:p>
            <a:r>
              <a:rPr lang="en-US" sz="2400" dirty="0">
                <a:latin typeface="Arial" panose="020B0604020202020204" pitchFamily="34" charset="0"/>
                <a:cs typeface="Arial" panose="020B0604020202020204" pitchFamily="34" charset="0"/>
              </a:rPr>
              <a:t>SAVA is thrilled to partner with CTE to offer incoming 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grade student exciting, fun summer learning experiences.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Information can be found on the front page of the SAVA website.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Registration is limited so enroll NOW!</a:t>
            </a: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9B5FFDA-26F9-46FC-8983-D17EB3B1D408}"/>
              </a:ext>
            </a:extLst>
          </p:cNvPr>
          <p:cNvSpPr txBox="1"/>
          <p:nvPr/>
        </p:nvSpPr>
        <p:spPr>
          <a:xfrm>
            <a:off x="414779" y="4447731"/>
            <a:ext cx="6721312" cy="1938992"/>
          </a:xfrm>
          <a:prstGeom prst="rect">
            <a:avLst/>
          </a:prstGeom>
          <a:noFill/>
          <a:ln w="57150">
            <a:solidFill>
              <a:srgbClr val="6DD9FF"/>
            </a:solidFill>
          </a:ln>
        </p:spPr>
        <p:txBody>
          <a:bodyPr wrap="square" rtlCol="0">
            <a:spAutoFit/>
          </a:bodyPr>
          <a:lstStyle/>
          <a:p>
            <a:r>
              <a:rPr lang="en-US" sz="2400" dirty="0">
                <a:latin typeface="Arial" panose="020B0604020202020204" pitchFamily="34" charset="0"/>
                <a:cs typeface="Arial" panose="020B0604020202020204" pitchFamily="34" charset="0"/>
              </a:rPr>
              <a:t>It is possible that there will be other summer learning experiences for SAVA intermediate school students.  If/When these become available, they will be advertised on the front page of the SAVA website.</a:t>
            </a:r>
          </a:p>
        </p:txBody>
      </p:sp>
    </p:spTree>
    <p:extLst>
      <p:ext uri="{BB962C8B-B14F-4D97-AF65-F5344CB8AC3E}">
        <p14:creationId xmlns:p14="http://schemas.microsoft.com/office/powerpoint/2010/main" val="229346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63F4-681C-42AE-AED7-406A0E1FBA9E}"/>
              </a:ext>
            </a:extLst>
          </p:cNvPr>
          <p:cNvSpPr>
            <a:spLocks noGrp="1"/>
          </p:cNvSpPr>
          <p:nvPr>
            <p:ph type="title"/>
          </p:nvPr>
        </p:nvSpPr>
        <p:spPr>
          <a:xfrm>
            <a:off x="487542" y="103607"/>
            <a:ext cx="11512780" cy="810793"/>
          </a:xfrm>
        </p:spPr>
        <p:txBody>
          <a:bodyPr>
            <a:normAutofit/>
          </a:bodyPr>
          <a:lstStyle/>
          <a:p>
            <a:r>
              <a:rPr lang="en-US" sz="4800" b="1" dirty="0">
                <a:solidFill>
                  <a:srgbClr val="00B0F0"/>
                </a:solidFill>
              </a:rPr>
              <a:t>Have You Completed the Intent to Return Form?</a:t>
            </a:r>
          </a:p>
        </p:txBody>
      </p:sp>
      <p:pic>
        <p:nvPicPr>
          <p:cNvPr id="4" name="Content Placeholder 3">
            <a:extLst>
              <a:ext uri="{FF2B5EF4-FFF2-40B4-BE49-F238E27FC236}">
                <a16:creationId xmlns:a16="http://schemas.microsoft.com/office/drawing/2014/main" id="{618F0CF8-1959-4FE4-A7F3-9C01E7ED3A3B}"/>
              </a:ext>
            </a:extLst>
          </p:cNvPr>
          <p:cNvPicPr>
            <a:picLocks noGrp="1" noChangeAspect="1"/>
          </p:cNvPicPr>
          <p:nvPr>
            <p:ph idx="1"/>
          </p:nvPr>
        </p:nvPicPr>
        <p:blipFill rotWithShape="1">
          <a:blip r:embed="rId2"/>
          <a:srcRect l="17319" t="23672" r="19736" b="6732"/>
          <a:stretch/>
        </p:blipFill>
        <p:spPr>
          <a:xfrm>
            <a:off x="7330422" y="1131265"/>
            <a:ext cx="4759370" cy="2959967"/>
          </a:xfrm>
          <a:prstGeom prst="rect">
            <a:avLst/>
          </a:prstGeom>
        </p:spPr>
      </p:pic>
      <p:sp>
        <p:nvSpPr>
          <p:cNvPr id="5" name="TextBox 4">
            <a:extLst>
              <a:ext uri="{FF2B5EF4-FFF2-40B4-BE49-F238E27FC236}">
                <a16:creationId xmlns:a16="http://schemas.microsoft.com/office/drawing/2014/main" id="{234C3290-FD17-4D20-8021-02BCCA20EA4E}"/>
              </a:ext>
            </a:extLst>
          </p:cNvPr>
          <p:cNvSpPr txBox="1"/>
          <p:nvPr/>
        </p:nvSpPr>
        <p:spPr>
          <a:xfrm>
            <a:off x="414779" y="1131266"/>
            <a:ext cx="6721312" cy="4524315"/>
          </a:xfrm>
          <a:prstGeom prst="rect">
            <a:avLst/>
          </a:prstGeom>
          <a:noFill/>
          <a:ln w="57150">
            <a:solidFill>
              <a:srgbClr val="3399FF"/>
            </a:solidFill>
          </a:ln>
        </p:spPr>
        <p:txBody>
          <a:bodyPr wrap="square" rtlCol="0">
            <a:spAutoFit/>
          </a:bodyPr>
          <a:lstStyle/>
          <a:p>
            <a:r>
              <a:rPr lang="en-US" sz="2400" dirty="0">
                <a:latin typeface="Arial" panose="020B0604020202020204" pitchFamily="34" charset="0"/>
                <a:cs typeface="Arial" panose="020B0604020202020204" pitchFamily="34" charset="0"/>
              </a:rPr>
              <a:t>We sure hope that your child is returning to SAVA next year!!!</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you have not yet completed the SAVA Intent to Return form, please do so as soon as possible.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you have other children that you would like to enroll in SAVA for next year, now is the time to do so.</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Intent to Return form is on the front page of the SAVA website.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40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71483E-2E05-46A7-B493-11E6A0922E3A}"/>
              </a:ext>
            </a:extLst>
          </p:cNvPr>
          <p:cNvSpPr>
            <a:spLocks noGrp="1"/>
          </p:cNvSpPr>
          <p:nvPr>
            <p:ph type="ctrTitle"/>
          </p:nvPr>
        </p:nvSpPr>
        <p:spPr>
          <a:xfrm>
            <a:off x="704850" y="1999827"/>
            <a:ext cx="10782300" cy="3352800"/>
          </a:xfrm>
        </p:spPr>
        <p:txBody>
          <a:bodyPr/>
          <a:lstStyle/>
          <a:p>
            <a:pPr algn="ctr"/>
            <a:r>
              <a:rPr lang="en-US" b="1" dirty="0"/>
              <a:t>QUESTIONS?</a:t>
            </a:r>
            <a:br>
              <a:rPr lang="en-US" dirty="0"/>
            </a:br>
            <a:r>
              <a:rPr lang="en-US" dirty="0"/>
              <a:t>Email Miss Hinshaw:</a:t>
            </a:r>
            <a:br>
              <a:rPr lang="en-US" dirty="0"/>
            </a:br>
            <a:r>
              <a:rPr lang="en-US" dirty="0"/>
              <a:t>lisa.hinshaw@sausd.us</a:t>
            </a:r>
          </a:p>
        </p:txBody>
      </p:sp>
      <p:pic>
        <p:nvPicPr>
          <p:cNvPr id="6" name="Picture 5">
            <a:extLst>
              <a:ext uri="{FF2B5EF4-FFF2-40B4-BE49-F238E27FC236}">
                <a16:creationId xmlns:a16="http://schemas.microsoft.com/office/drawing/2014/main" id="{37B2C32A-6108-47C8-B507-B03E47B81086}"/>
              </a:ext>
            </a:extLst>
          </p:cNvPr>
          <p:cNvPicPr>
            <a:picLocks noChangeAspect="1"/>
          </p:cNvPicPr>
          <p:nvPr/>
        </p:nvPicPr>
        <p:blipFill>
          <a:blip r:embed="rId2"/>
          <a:stretch>
            <a:fillRect/>
          </a:stretch>
        </p:blipFill>
        <p:spPr>
          <a:xfrm>
            <a:off x="10812730" y="261407"/>
            <a:ext cx="1146147" cy="1018120"/>
          </a:xfrm>
          <a:prstGeom prst="rect">
            <a:avLst/>
          </a:prstGeom>
        </p:spPr>
      </p:pic>
    </p:spTree>
    <p:extLst>
      <p:ext uri="{BB962C8B-B14F-4D97-AF65-F5344CB8AC3E}">
        <p14:creationId xmlns:p14="http://schemas.microsoft.com/office/powerpoint/2010/main" val="249654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1F69107-0A8E-49B3-A78A-1B464568EAB2}"/>
              </a:ext>
            </a:extLst>
          </p:cNvPr>
          <p:cNvSpPr>
            <a:spLocks noGrp="1"/>
          </p:cNvSpPr>
          <p:nvPr>
            <p:ph type="title"/>
          </p:nvPr>
        </p:nvSpPr>
        <p:spPr>
          <a:xfrm>
            <a:off x="538480" y="197921"/>
            <a:ext cx="10772775" cy="790787"/>
          </a:xfrm>
        </p:spPr>
        <p:txBody>
          <a:bodyPr>
            <a:normAutofit fontScale="90000"/>
          </a:bodyPr>
          <a:lstStyle/>
          <a:p>
            <a:r>
              <a:rPr lang="en-US" b="1" dirty="0"/>
              <a:t>Preparing All Students for the 21</a:t>
            </a:r>
            <a:r>
              <a:rPr lang="en-US" b="1" baseline="30000" dirty="0"/>
              <a:t>st</a:t>
            </a:r>
            <a:r>
              <a:rPr lang="en-US" b="1" dirty="0"/>
              <a:t> Century</a:t>
            </a:r>
          </a:p>
        </p:txBody>
      </p:sp>
      <p:pic>
        <p:nvPicPr>
          <p:cNvPr id="16" name="Content Placeholder 15">
            <a:extLst>
              <a:ext uri="{FF2B5EF4-FFF2-40B4-BE49-F238E27FC236}">
                <a16:creationId xmlns:a16="http://schemas.microsoft.com/office/drawing/2014/main" id="{506C6E52-BE5F-4E59-B43E-5EEB6B818CE0}"/>
              </a:ext>
            </a:extLst>
          </p:cNvPr>
          <p:cNvPicPr>
            <a:picLocks noGrp="1" noChangeAspect="1"/>
          </p:cNvPicPr>
          <p:nvPr>
            <p:ph sz="half" idx="1"/>
          </p:nvPr>
        </p:nvPicPr>
        <p:blipFill>
          <a:blip r:embed="rId2"/>
          <a:stretch>
            <a:fillRect/>
          </a:stretch>
        </p:blipFill>
        <p:spPr>
          <a:xfrm>
            <a:off x="311227" y="838138"/>
            <a:ext cx="4434044" cy="5771080"/>
          </a:xfrm>
          <a:prstGeom prst="rect">
            <a:avLst/>
          </a:prstGeom>
        </p:spPr>
      </p:pic>
      <p:sp>
        <p:nvSpPr>
          <p:cNvPr id="18" name="TextBox 17">
            <a:extLst>
              <a:ext uri="{FF2B5EF4-FFF2-40B4-BE49-F238E27FC236}">
                <a16:creationId xmlns:a16="http://schemas.microsoft.com/office/drawing/2014/main" id="{35B3882E-7965-44E4-A325-3C36AF14ED65}"/>
              </a:ext>
            </a:extLst>
          </p:cNvPr>
          <p:cNvSpPr txBox="1"/>
          <p:nvPr/>
        </p:nvSpPr>
        <p:spPr>
          <a:xfrm>
            <a:off x="4913431" y="932952"/>
            <a:ext cx="2137886" cy="5632311"/>
          </a:xfrm>
          <a:prstGeom prst="rect">
            <a:avLst/>
          </a:prstGeom>
          <a:noFill/>
        </p:spPr>
        <p:txBody>
          <a:bodyPr wrap="square" rtlCol="0">
            <a:spAutoFit/>
          </a:bodyPr>
          <a:lstStyle/>
          <a:p>
            <a:r>
              <a:rPr lang="en-US" sz="2400" b="1" dirty="0">
                <a:solidFill>
                  <a:srgbClr val="3399FF"/>
                </a:solidFill>
              </a:rPr>
              <a:t>The Santa Ana Virtual Academy is committed to preparing our students for success in the 21</a:t>
            </a:r>
            <a:r>
              <a:rPr lang="en-US" sz="2400" b="1" baseline="30000" dirty="0">
                <a:solidFill>
                  <a:srgbClr val="3399FF"/>
                </a:solidFill>
              </a:rPr>
              <a:t>st</a:t>
            </a:r>
            <a:r>
              <a:rPr lang="en-US" sz="2400" b="1" dirty="0">
                <a:solidFill>
                  <a:srgbClr val="3399FF"/>
                </a:solidFill>
              </a:rPr>
              <a:t> Century.  Our efforts are aligned with the goals and aspirations of the Santa Ana Unified School District.</a:t>
            </a:r>
          </a:p>
        </p:txBody>
      </p:sp>
      <p:pic>
        <p:nvPicPr>
          <p:cNvPr id="4" name="Content Placeholder 3">
            <a:extLst>
              <a:ext uri="{FF2B5EF4-FFF2-40B4-BE49-F238E27FC236}">
                <a16:creationId xmlns:a16="http://schemas.microsoft.com/office/drawing/2014/main" id="{9732A2CC-947A-4C32-80D7-4A49429E78CB}"/>
              </a:ext>
            </a:extLst>
          </p:cNvPr>
          <p:cNvPicPr>
            <a:picLocks noGrp="1" noChangeAspect="1"/>
          </p:cNvPicPr>
          <p:nvPr>
            <p:ph sz="half" idx="2"/>
          </p:nvPr>
        </p:nvPicPr>
        <p:blipFill rotWithShape="1">
          <a:blip r:embed="rId3"/>
          <a:srcRect l="51487" t="18384" r="17460" b="10916"/>
          <a:stretch/>
        </p:blipFill>
        <p:spPr>
          <a:xfrm>
            <a:off x="7127740" y="985682"/>
            <a:ext cx="4410767" cy="5648880"/>
          </a:xfrm>
          <a:prstGeom prst="rect">
            <a:avLst/>
          </a:prstGeom>
          <a:ln w="38100">
            <a:solidFill>
              <a:srgbClr val="3399FF"/>
            </a:solidFill>
          </a:ln>
        </p:spPr>
      </p:pic>
    </p:spTree>
    <p:extLst>
      <p:ext uri="{BB962C8B-B14F-4D97-AF65-F5344CB8AC3E}">
        <p14:creationId xmlns:p14="http://schemas.microsoft.com/office/powerpoint/2010/main" val="181064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B095-37FF-4DFD-A2BB-272845911BFD}"/>
              </a:ext>
            </a:extLst>
          </p:cNvPr>
          <p:cNvSpPr>
            <a:spLocks noGrp="1"/>
          </p:cNvSpPr>
          <p:nvPr>
            <p:ph type="title"/>
          </p:nvPr>
        </p:nvSpPr>
        <p:spPr>
          <a:xfrm>
            <a:off x="271144" y="104985"/>
            <a:ext cx="10772775" cy="1658198"/>
          </a:xfrm>
        </p:spPr>
        <p:txBody>
          <a:bodyPr/>
          <a:lstStyle/>
          <a:p>
            <a:r>
              <a:rPr lang="en-US" b="1" dirty="0"/>
              <a:t>How Intermediate School Works for </a:t>
            </a:r>
            <a:br>
              <a:rPr lang="en-US" b="1" dirty="0"/>
            </a:br>
            <a:r>
              <a:rPr lang="en-US" b="1" dirty="0"/>
              <a:t>SAVA Students</a:t>
            </a:r>
          </a:p>
        </p:txBody>
      </p:sp>
      <p:sp>
        <p:nvSpPr>
          <p:cNvPr id="3" name="Content Placeholder 2">
            <a:extLst>
              <a:ext uri="{FF2B5EF4-FFF2-40B4-BE49-F238E27FC236}">
                <a16:creationId xmlns:a16="http://schemas.microsoft.com/office/drawing/2014/main" id="{D2B73513-7DA3-4949-A3A6-8F01FE82F9DF}"/>
              </a:ext>
            </a:extLst>
          </p:cNvPr>
          <p:cNvSpPr>
            <a:spLocks noGrp="1"/>
          </p:cNvSpPr>
          <p:nvPr>
            <p:ph idx="1"/>
          </p:nvPr>
        </p:nvSpPr>
        <p:spPr>
          <a:xfrm>
            <a:off x="349947" y="1763183"/>
            <a:ext cx="5307584" cy="4216601"/>
          </a:xfrm>
          <a:ln w="38100">
            <a:solidFill>
              <a:srgbClr val="00B0F0"/>
            </a:solidFill>
          </a:ln>
        </p:spPr>
        <p:txBody>
          <a:bodyPr/>
          <a:lstStyle/>
          <a:p>
            <a:r>
              <a:rPr lang="en-US" dirty="0">
                <a:latin typeface="Calibri" panose="020F0502020204030204" pitchFamily="34" charset="0"/>
                <a:cs typeface="Calibri" panose="020F0502020204030204" pitchFamily="34" charset="0"/>
              </a:rPr>
              <a:t>Students in Grades 6 – 8 take six classes:</a:t>
            </a:r>
          </a:p>
          <a:p>
            <a:pPr>
              <a:lnSpc>
                <a:spcPct val="100000"/>
              </a:lnSpc>
              <a:buFont typeface="Arial" panose="020B0604020202020204" pitchFamily="34" charset="0"/>
              <a:buChar char="•"/>
            </a:pPr>
            <a:r>
              <a:rPr lang="en-US" dirty="0">
                <a:latin typeface="Calibri" panose="020F0502020204030204" pitchFamily="34" charset="0"/>
                <a:cs typeface="Calibri" panose="020F0502020204030204" pitchFamily="34" charset="0"/>
              </a:rPr>
              <a:t>  Language Arts </a:t>
            </a:r>
          </a:p>
          <a:p>
            <a:pPr>
              <a:lnSpc>
                <a:spcPct val="100000"/>
              </a:lnSpc>
              <a:buFont typeface="Arial" panose="020B0604020202020204" pitchFamily="34" charset="0"/>
              <a:buChar char="•"/>
            </a:pPr>
            <a:r>
              <a:rPr lang="en-US" dirty="0">
                <a:latin typeface="Calibri" panose="020F0502020204030204" pitchFamily="34" charset="0"/>
                <a:cs typeface="Calibri" panose="020F0502020204030204" pitchFamily="34" charset="0"/>
              </a:rPr>
              <a:t>  Math</a:t>
            </a:r>
          </a:p>
          <a:p>
            <a:pPr>
              <a:lnSpc>
                <a:spcPct val="100000"/>
              </a:lnSpc>
              <a:buFont typeface="Arial" panose="020B0604020202020204" pitchFamily="34" charset="0"/>
              <a:buChar char="•"/>
            </a:pPr>
            <a:r>
              <a:rPr lang="en-US" dirty="0">
                <a:latin typeface="Calibri" panose="020F0502020204030204" pitchFamily="34" charset="0"/>
                <a:cs typeface="Calibri" panose="020F0502020204030204" pitchFamily="34" charset="0"/>
              </a:rPr>
              <a:t>  Science</a:t>
            </a:r>
          </a:p>
          <a:p>
            <a:pPr>
              <a:lnSpc>
                <a:spcPct val="100000"/>
              </a:lnSpc>
              <a:buFont typeface="Arial" panose="020B0604020202020204" pitchFamily="34" charset="0"/>
              <a:buChar char="•"/>
            </a:pPr>
            <a:r>
              <a:rPr lang="en-US" dirty="0">
                <a:latin typeface="Calibri" panose="020F0502020204030204" pitchFamily="34" charset="0"/>
                <a:cs typeface="Calibri" panose="020F0502020204030204" pitchFamily="34" charset="0"/>
              </a:rPr>
              <a:t>  Social Studies</a:t>
            </a:r>
          </a:p>
          <a:p>
            <a:pPr>
              <a:lnSpc>
                <a:spcPct val="100000"/>
              </a:lnSpc>
              <a:buFont typeface="Arial" panose="020B0604020202020204" pitchFamily="34" charset="0"/>
              <a:buChar char="•"/>
            </a:pPr>
            <a:r>
              <a:rPr lang="en-US" dirty="0">
                <a:latin typeface="Calibri" panose="020F0502020204030204" pitchFamily="34" charset="0"/>
                <a:cs typeface="Calibri" panose="020F0502020204030204" pitchFamily="34" charset="0"/>
              </a:rPr>
              <a:t>  PE</a:t>
            </a:r>
          </a:p>
          <a:p>
            <a:pPr>
              <a:lnSpc>
                <a:spcPct val="100000"/>
              </a:lnSpc>
              <a:buFont typeface="Arial" panose="020B0604020202020204" pitchFamily="34" charset="0"/>
              <a:buChar char="•"/>
            </a:pPr>
            <a:r>
              <a:rPr lang="en-US" dirty="0">
                <a:latin typeface="Calibri" panose="020F0502020204030204" pitchFamily="34" charset="0"/>
                <a:cs typeface="Calibri" panose="020F0502020204030204" pitchFamily="34" charset="0"/>
              </a:rPr>
              <a:t>  Elective</a:t>
            </a:r>
          </a:p>
        </p:txBody>
      </p:sp>
      <p:sp>
        <p:nvSpPr>
          <p:cNvPr id="5" name="Content Placeholder 2">
            <a:extLst>
              <a:ext uri="{FF2B5EF4-FFF2-40B4-BE49-F238E27FC236}">
                <a16:creationId xmlns:a16="http://schemas.microsoft.com/office/drawing/2014/main" id="{4E2F35E1-2293-4EFF-854A-EB8AC4944E54}"/>
              </a:ext>
            </a:extLst>
          </p:cNvPr>
          <p:cNvSpPr txBox="1">
            <a:spLocks/>
          </p:cNvSpPr>
          <p:nvPr/>
        </p:nvSpPr>
        <p:spPr>
          <a:xfrm>
            <a:off x="6297611" y="1778846"/>
            <a:ext cx="5307584" cy="4216601"/>
          </a:xfrm>
          <a:prstGeom prst="rect">
            <a:avLst/>
          </a:prstGeom>
          <a:ln w="38100">
            <a:solidFill>
              <a:srgbClr val="00B0F0"/>
            </a:solidFill>
          </a:ln>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latin typeface="Calibri" panose="020F0502020204030204" pitchFamily="34" charset="0"/>
                <a:cs typeface="Calibri" panose="020F0502020204030204" pitchFamily="34" charset="0"/>
              </a:rPr>
              <a:t>Students attend every class on Mondays for (40) minutes.</a:t>
            </a:r>
          </a:p>
          <a:p>
            <a:r>
              <a:rPr lang="en-US" dirty="0">
                <a:latin typeface="Calibri" panose="020F0502020204030204" pitchFamily="34" charset="0"/>
                <a:cs typeface="Calibri" panose="020F0502020204030204" pitchFamily="34" charset="0"/>
              </a:rPr>
              <a:t>Students attend Periods 1, 3, and 5 on Tuesdays and Thursdays.</a:t>
            </a:r>
          </a:p>
          <a:p>
            <a:r>
              <a:rPr lang="en-US" dirty="0">
                <a:latin typeface="Calibri" panose="020F0502020204030204" pitchFamily="34" charset="0"/>
                <a:cs typeface="Calibri" panose="020F0502020204030204" pitchFamily="34" charset="0"/>
              </a:rPr>
              <a:t>Students attend Periods 2, 4, and 6 on Wednesdays and Fridays.</a:t>
            </a:r>
          </a:p>
          <a:p>
            <a:r>
              <a:rPr lang="en-US" dirty="0">
                <a:latin typeface="Calibri" panose="020F0502020204030204" pitchFamily="34" charset="0"/>
                <a:cs typeface="Calibri" panose="020F0502020204030204" pitchFamily="34" charset="0"/>
              </a:rPr>
              <a:t>Students are expected to work with their teachers during Office Hours before school and after lunch Tuesdays – Fridays in the classes where they need extra help.</a:t>
            </a:r>
          </a:p>
        </p:txBody>
      </p:sp>
      <p:pic>
        <p:nvPicPr>
          <p:cNvPr id="6" name="Picture 5">
            <a:extLst>
              <a:ext uri="{FF2B5EF4-FFF2-40B4-BE49-F238E27FC236}">
                <a16:creationId xmlns:a16="http://schemas.microsoft.com/office/drawing/2014/main" id="{3EE48CA2-C439-47C1-A2D3-465C30CF255B}"/>
              </a:ext>
            </a:extLst>
          </p:cNvPr>
          <p:cNvPicPr>
            <a:picLocks noChangeAspect="1"/>
          </p:cNvPicPr>
          <p:nvPr/>
        </p:nvPicPr>
        <p:blipFill>
          <a:blip r:embed="rId2"/>
          <a:stretch>
            <a:fillRect/>
          </a:stretch>
        </p:blipFill>
        <p:spPr>
          <a:xfrm>
            <a:off x="10856926" y="243835"/>
            <a:ext cx="1146147" cy="1018120"/>
          </a:xfrm>
          <a:prstGeom prst="rect">
            <a:avLst/>
          </a:prstGeom>
        </p:spPr>
      </p:pic>
    </p:spTree>
    <p:extLst>
      <p:ext uri="{BB962C8B-B14F-4D97-AF65-F5344CB8AC3E}">
        <p14:creationId xmlns:p14="http://schemas.microsoft.com/office/powerpoint/2010/main" val="370294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B095-37FF-4DFD-A2BB-272845911BFD}"/>
              </a:ext>
            </a:extLst>
          </p:cNvPr>
          <p:cNvSpPr>
            <a:spLocks noGrp="1"/>
          </p:cNvSpPr>
          <p:nvPr>
            <p:ph type="title"/>
          </p:nvPr>
        </p:nvSpPr>
        <p:spPr>
          <a:xfrm>
            <a:off x="271144" y="426719"/>
            <a:ext cx="10772775" cy="696385"/>
          </a:xfrm>
        </p:spPr>
        <p:txBody>
          <a:bodyPr>
            <a:normAutofit fontScale="90000"/>
          </a:bodyPr>
          <a:lstStyle/>
          <a:p>
            <a:r>
              <a:rPr lang="en-US" b="1" dirty="0"/>
              <a:t>A Look at the Bell Schedule</a:t>
            </a:r>
          </a:p>
        </p:txBody>
      </p:sp>
      <p:pic>
        <p:nvPicPr>
          <p:cNvPr id="6" name="Picture 5">
            <a:extLst>
              <a:ext uri="{FF2B5EF4-FFF2-40B4-BE49-F238E27FC236}">
                <a16:creationId xmlns:a16="http://schemas.microsoft.com/office/drawing/2014/main" id="{3EE48CA2-C439-47C1-A2D3-465C30CF255B}"/>
              </a:ext>
            </a:extLst>
          </p:cNvPr>
          <p:cNvPicPr>
            <a:picLocks noChangeAspect="1"/>
          </p:cNvPicPr>
          <p:nvPr/>
        </p:nvPicPr>
        <p:blipFill>
          <a:blip r:embed="rId2"/>
          <a:stretch>
            <a:fillRect/>
          </a:stretch>
        </p:blipFill>
        <p:spPr>
          <a:xfrm>
            <a:off x="10887406" y="243834"/>
            <a:ext cx="1146147" cy="1018120"/>
          </a:xfrm>
          <a:prstGeom prst="rect">
            <a:avLst/>
          </a:prstGeom>
        </p:spPr>
      </p:pic>
      <p:sp>
        <p:nvSpPr>
          <p:cNvPr id="13" name="TextBox 12">
            <a:extLst>
              <a:ext uri="{FF2B5EF4-FFF2-40B4-BE49-F238E27FC236}">
                <a16:creationId xmlns:a16="http://schemas.microsoft.com/office/drawing/2014/main" id="{0E000BBF-51B3-492B-B3C1-B8C5616B1707}"/>
              </a:ext>
            </a:extLst>
          </p:cNvPr>
          <p:cNvSpPr txBox="1"/>
          <p:nvPr/>
        </p:nvSpPr>
        <p:spPr>
          <a:xfrm>
            <a:off x="6482080" y="2123440"/>
            <a:ext cx="5405120" cy="1815882"/>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A few changes next year:</a:t>
            </a:r>
          </a:p>
          <a:p>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Modified days will be Mondays</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Office hours are slightly different</a:t>
            </a:r>
          </a:p>
        </p:txBody>
      </p:sp>
      <p:pic>
        <p:nvPicPr>
          <p:cNvPr id="5" name="Content Placeholder 4">
            <a:extLst>
              <a:ext uri="{FF2B5EF4-FFF2-40B4-BE49-F238E27FC236}">
                <a16:creationId xmlns:a16="http://schemas.microsoft.com/office/drawing/2014/main" id="{5E5604D8-24CC-4944-823F-D62A158ACCA9}"/>
              </a:ext>
            </a:extLst>
          </p:cNvPr>
          <p:cNvPicPr>
            <a:picLocks noGrp="1" noChangeAspect="1"/>
          </p:cNvPicPr>
          <p:nvPr>
            <p:ph idx="1"/>
          </p:nvPr>
        </p:nvPicPr>
        <p:blipFill rotWithShape="1">
          <a:blip r:embed="rId3"/>
          <a:srcRect l="31402" t="25684" r="30874" b="8254"/>
          <a:stretch/>
        </p:blipFill>
        <p:spPr>
          <a:xfrm>
            <a:off x="386267" y="1198426"/>
            <a:ext cx="5564852" cy="5481791"/>
          </a:xfrm>
          <a:prstGeom prst="rect">
            <a:avLst/>
          </a:prstGeom>
          <a:ln w="50800" cmpd="sng">
            <a:solidFill>
              <a:schemeClr val="accent1"/>
            </a:solidFill>
          </a:ln>
        </p:spPr>
      </p:pic>
    </p:spTree>
    <p:extLst>
      <p:ext uri="{BB962C8B-B14F-4D97-AF65-F5344CB8AC3E}">
        <p14:creationId xmlns:p14="http://schemas.microsoft.com/office/powerpoint/2010/main" val="129340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F2EC-EAF4-4058-A770-753F54EFCB8F}"/>
              </a:ext>
            </a:extLst>
          </p:cNvPr>
          <p:cNvSpPr>
            <a:spLocks noGrp="1"/>
          </p:cNvSpPr>
          <p:nvPr>
            <p:ph type="ctrTitle"/>
          </p:nvPr>
        </p:nvSpPr>
        <p:spPr>
          <a:xfrm>
            <a:off x="319024" y="491827"/>
            <a:ext cx="10782300" cy="709541"/>
          </a:xfrm>
        </p:spPr>
        <p:txBody>
          <a:bodyPr/>
          <a:lstStyle/>
          <a:p>
            <a:r>
              <a:rPr lang="en-US" sz="4400" b="1" dirty="0"/>
              <a:t>Intermediate School Courses</a:t>
            </a:r>
          </a:p>
        </p:txBody>
      </p:sp>
      <p:pic>
        <p:nvPicPr>
          <p:cNvPr id="13" name="Picture 12">
            <a:extLst>
              <a:ext uri="{FF2B5EF4-FFF2-40B4-BE49-F238E27FC236}">
                <a16:creationId xmlns:a16="http://schemas.microsoft.com/office/drawing/2014/main" id="{A972C2D4-16F3-4568-84ED-ACA771F0E7E5}"/>
              </a:ext>
            </a:extLst>
          </p:cNvPr>
          <p:cNvPicPr>
            <a:picLocks noChangeAspect="1"/>
          </p:cNvPicPr>
          <p:nvPr/>
        </p:nvPicPr>
        <p:blipFill>
          <a:blip r:embed="rId2"/>
          <a:stretch>
            <a:fillRect/>
          </a:stretch>
        </p:blipFill>
        <p:spPr>
          <a:xfrm>
            <a:off x="10911444" y="144247"/>
            <a:ext cx="1141493" cy="1013627"/>
          </a:xfrm>
          <a:prstGeom prst="rect">
            <a:avLst/>
          </a:prstGeom>
        </p:spPr>
      </p:pic>
      <p:sp>
        <p:nvSpPr>
          <p:cNvPr id="3" name="Oval 2">
            <a:extLst>
              <a:ext uri="{FF2B5EF4-FFF2-40B4-BE49-F238E27FC236}">
                <a16:creationId xmlns:a16="http://schemas.microsoft.com/office/drawing/2014/main" id="{56A31045-20E0-4EA8-AC94-E084E0BD427A}"/>
              </a:ext>
            </a:extLst>
          </p:cNvPr>
          <p:cNvSpPr/>
          <p:nvPr/>
        </p:nvSpPr>
        <p:spPr>
          <a:xfrm>
            <a:off x="2779339" y="2092907"/>
            <a:ext cx="2036189" cy="1875934"/>
          </a:xfrm>
          <a:prstGeom prst="ellipse">
            <a:avLst/>
          </a:prstGeom>
          <a:solidFill>
            <a:srgbClr val="6DD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Electives</a:t>
            </a:r>
          </a:p>
        </p:txBody>
      </p:sp>
      <p:sp>
        <p:nvSpPr>
          <p:cNvPr id="14" name="Oval 13">
            <a:extLst>
              <a:ext uri="{FF2B5EF4-FFF2-40B4-BE49-F238E27FC236}">
                <a16:creationId xmlns:a16="http://schemas.microsoft.com/office/drawing/2014/main" id="{E9118C41-9982-4513-A788-CCFA55F9B48B}"/>
              </a:ext>
            </a:extLst>
          </p:cNvPr>
          <p:cNvSpPr/>
          <p:nvPr/>
        </p:nvSpPr>
        <p:spPr>
          <a:xfrm>
            <a:off x="4815528" y="4705024"/>
            <a:ext cx="2036189" cy="1875934"/>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Physical Education</a:t>
            </a:r>
          </a:p>
        </p:txBody>
      </p:sp>
      <p:sp>
        <p:nvSpPr>
          <p:cNvPr id="15" name="Oval 14">
            <a:extLst>
              <a:ext uri="{FF2B5EF4-FFF2-40B4-BE49-F238E27FC236}">
                <a16:creationId xmlns:a16="http://schemas.microsoft.com/office/drawing/2014/main" id="{0F1BA8DC-49A3-4294-8EB9-9CE526F00C8D}"/>
              </a:ext>
            </a:extLst>
          </p:cNvPr>
          <p:cNvSpPr/>
          <p:nvPr/>
        </p:nvSpPr>
        <p:spPr>
          <a:xfrm>
            <a:off x="2779339" y="4069150"/>
            <a:ext cx="2036189" cy="18759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Social Studies</a:t>
            </a:r>
          </a:p>
        </p:txBody>
      </p:sp>
      <p:sp>
        <p:nvSpPr>
          <p:cNvPr id="16" name="Oval 15">
            <a:extLst>
              <a:ext uri="{FF2B5EF4-FFF2-40B4-BE49-F238E27FC236}">
                <a16:creationId xmlns:a16="http://schemas.microsoft.com/office/drawing/2014/main" id="{79D8B5DE-06B3-42C9-B488-6A65EE769714}"/>
              </a:ext>
            </a:extLst>
          </p:cNvPr>
          <p:cNvSpPr/>
          <p:nvPr/>
        </p:nvSpPr>
        <p:spPr>
          <a:xfrm>
            <a:off x="6851717" y="4069150"/>
            <a:ext cx="2036189" cy="18759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Science</a:t>
            </a:r>
          </a:p>
        </p:txBody>
      </p:sp>
      <p:sp>
        <p:nvSpPr>
          <p:cNvPr id="17" name="Oval 16">
            <a:extLst>
              <a:ext uri="{FF2B5EF4-FFF2-40B4-BE49-F238E27FC236}">
                <a16:creationId xmlns:a16="http://schemas.microsoft.com/office/drawing/2014/main" id="{A55B61FF-1B74-41A6-897C-D2BF5C81DEAB}"/>
              </a:ext>
            </a:extLst>
          </p:cNvPr>
          <p:cNvSpPr/>
          <p:nvPr/>
        </p:nvSpPr>
        <p:spPr>
          <a:xfrm>
            <a:off x="6750379" y="2106228"/>
            <a:ext cx="2036189" cy="187593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Math</a:t>
            </a:r>
          </a:p>
        </p:txBody>
      </p:sp>
      <p:sp>
        <p:nvSpPr>
          <p:cNvPr id="18" name="Oval 17">
            <a:extLst>
              <a:ext uri="{FF2B5EF4-FFF2-40B4-BE49-F238E27FC236}">
                <a16:creationId xmlns:a16="http://schemas.microsoft.com/office/drawing/2014/main" id="{FFF1E9A7-6A45-4C8F-9040-6649907355C6}"/>
              </a:ext>
            </a:extLst>
          </p:cNvPr>
          <p:cNvSpPr/>
          <p:nvPr/>
        </p:nvSpPr>
        <p:spPr>
          <a:xfrm>
            <a:off x="4764859" y="1383366"/>
            <a:ext cx="2036189" cy="18759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English Language Arts</a:t>
            </a:r>
          </a:p>
        </p:txBody>
      </p:sp>
    </p:spTree>
    <p:extLst>
      <p:ext uri="{BB962C8B-B14F-4D97-AF65-F5344CB8AC3E}">
        <p14:creationId xmlns:p14="http://schemas.microsoft.com/office/powerpoint/2010/main" val="24713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E9B5-19FE-4EA1-8FD3-E54A0F2ED0DF}"/>
              </a:ext>
            </a:extLst>
          </p:cNvPr>
          <p:cNvSpPr>
            <a:spLocks noGrp="1"/>
          </p:cNvSpPr>
          <p:nvPr>
            <p:ph type="title"/>
          </p:nvPr>
        </p:nvSpPr>
        <p:spPr>
          <a:xfrm>
            <a:off x="289579" y="176169"/>
            <a:ext cx="10772775" cy="903966"/>
          </a:xfrm>
        </p:spPr>
        <p:txBody>
          <a:bodyPr/>
          <a:lstStyle/>
          <a:p>
            <a:r>
              <a:rPr lang="en-US" b="1" dirty="0"/>
              <a:t>Students with IEPs</a:t>
            </a:r>
          </a:p>
        </p:txBody>
      </p:sp>
      <p:sp>
        <p:nvSpPr>
          <p:cNvPr id="3" name="Content Placeholder 2">
            <a:extLst>
              <a:ext uri="{FF2B5EF4-FFF2-40B4-BE49-F238E27FC236}">
                <a16:creationId xmlns:a16="http://schemas.microsoft.com/office/drawing/2014/main" id="{B6F777ED-2E2C-4EED-BD88-5EE379EA28AF}"/>
              </a:ext>
            </a:extLst>
          </p:cNvPr>
          <p:cNvSpPr>
            <a:spLocks noGrp="1"/>
          </p:cNvSpPr>
          <p:nvPr>
            <p:ph idx="1"/>
          </p:nvPr>
        </p:nvSpPr>
        <p:spPr>
          <a:xfrm>
            <a:off x="450412" y="1163268"/>
            <a:ext cx="11233588" cy="5400092"/>
          </a:xfrm>
          <a:ln w="38100">
            <a:solidFill>
              <a:srgbClr val="60BCCE"/>
            </a:solidFill>
          </a:ln>
        </p:spPr>
        <p:txBody>
          <a:bodyPr>
            <a:noAutofit/>
          </a:bodyPr>
          <a:lstStyle/>
          <a:p>
            <a:r>
              <a:rPr lang="en-US" sz="2800" dirty="0">
                <a:latin typeface="Calibri" panose="020F0502020204030204" pitchFamily="34" charset="0"/>
                <a:cs typeface="Calibri" panose="020F0502020204030204" pitchFamily="34" charset="0"/>
              </a:rPr>
              <a:t>SAVA is honored to serve students with Individualized Education Plans (IEPs). New Special Education students must have a transitional IEP to ensure that SAVA will be able to meet their needs.  We are able to provide the following Special Education options based on a student’s IEP:</a:t>
            </a:r>
          </a:p>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  Full inclusion for students in the General Education program who require no support.</a:t>
            </a:r>
          </a:p>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  Full inclusion for students in the General Education program who require one period of Academic Support (elective class)</a:t>
            </a:r>
          </a:p>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  Full pull out for students in the Moderate/Severe Special Education Program</a:t>
            </a:r>
          </a:p>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  Speech services</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A7459AEE-FB5B-43CD-B8B1-4C6712743CD7}"/>
              </a:ext>
            </a:extLst>
          </p:cNvPr>
          <p:cNvPicPr>
            <a:picLocks noChangeAspect="1"/>
          </p:cNvPicPr>
          <p:nvPr/>
        </p:nvPicPr>
        <p:blipFill>
          <a:blip r:embed="rId2"/>
          <a:stretch>
            <a:fillRect/>
          </a:stretch>
        </p:blipFill>
        <p:spPr>
          <a:xfrm>
            <a:off x="10933912" y="103582"/>
            <a:ext cx="1146147" cy="1018120"/>
          </a:xfrm>
          <a:prstGeom prst="rect">
            <a:avLst/>
          </a:prstGeom>
        </p:spPr>
      </p:pic>
    </p:spTree>
    <p:extLst>
      <p:ext uri="{BB962C8B-B14F-4D97-AF65-F5344CB8AC3E}">
        <p14:creationId xmlns:p14="http://schemas.microsoft.com/office/powerpoint/2010/main" val="399186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E9B5-19FE-4EA1-8FD3-E54A0F2ED0DF}"/>
              </a:ext>
            </a:extLst>
          </p:cNvPr>
          <p:cNvSpPr>
            <a:spLocks noGrp="1"/>
          </p:cNvSpPr>
          <p:nvPr>
            <p:ph type="title"/>
          </p:nvPr>
        </p:nvSpPr>
        <p:spPr>
          <a:xfrm>
            <a:off x="289579" y="176169"/>
            <a:ext cx="10772775" cy="903966"/>
          </a:xfrm>
        </p:spPr>
        <p:txBody>
          <a:bodyPr/>
          <a:lstStyle/>
          <a:p>
            <a:r>
              <a:rPr lang="en-US" b="1" dirty="0"/>
              <a:t>Honors Classes</a:t>
            </a:r>
          </a:p>
        </p:txBody>
      </p:sp>
      <p:sp>
        <p:nvSpPr>
          <p:cNvPr id="3" name="Content Placeholder 2">
            <a:extLst>
              <a:ext uri="{FF2B5EF4-FFF2-40B4-BE49-F238E27FC236}">
                <a16:creationId xmlns:a16="http://schemas.microsoft.com/office/drawing/2014/main" id="{B6F777ED-2E2C-4EED-BD88-5EE379EA28AF}"/>
              </a:ext>
            </a:extLst>
          </p:cNvPr>
          <p:cNvSpPr>
            <a:spLocks noGrp="1"/>
          </p:cNvSpPr>
          <p:nvPr>
            <p:ph idx="1"/>
          </p:nvPr>
        </p:nvSpPr>
        <p:spPr>
          <a:xfrm>
            <a:off x="450412" y="1163268"/>
            <a:ext cx="10753725" cy="3766185"/>
          </a:xfrm>
        </p:spPr>
        <p:txBody>
          <a:bodyPr>
            <a:noAutofit/>
          </a:bodyPr>
          <a:lstStyle/>
          <a:p>
            <a:r>
              <a:rPr lang="en-US" sz="3200" dirty="0">
                <a:latin typeface="Calibri" panose="020F0502020204030204" pitchFamily="34" charset="0"/>
                <a:cs typeface="Calibri" panose="020F0502020204030204" pitchFamily="34" charset="0"/>
              </a:rPr>
              <a:t>Students may select Honors level courses when they are available.</a:t>
            </a:r>
          </a:p>
          <a:p>
            <a:r>
              <a:rPr lang="en-US" sz="3200" dirty="0">
                <a:latin typeface="Calibri" panose="020F0502020204030204" pitchFamily="34" charset="0"/>
                <a:cs typeface="Calibri" panose="020F0502020204030204" pitchFamily="34" charset="0"/>
              </a:rPr>
              <a:t>If a student makes this choice, there must be evidence that the student is likely to be successful in this level of course.  Such evidence includes:</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  Current grades of As and Bs</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  Teacher recommendation</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  GATE-identified	</a:t>
            </a:r>
          </a:p>
        </p:txBody>
      </p:sp>
      <p:pic>
        <p:nvPicPr>
          <p:cNvPr id="4" name="Picture 3">
            <a:extLst>
              <a:ext uri="{FF2B5EF4-FFF2-40B4-BE49-F238E27FC236}">
                <a16:creationId xmlns:a16="http://schemas.microsoft.com/office/drawing/2014/main" id="{A7459AEE-FB5B-43CD-B8B1-4C6712743CD7}"/>
              </a:ext>
            </a:extLst>
          </p:cNvPr>
          <p:cNvPicPr>
            <a:picLocks noChangeAspect="1"/>
          </p:cNvPicPr>
          <p:nvPr/>
        </p:nvPicPr>
        <p:blipFill>
          <a:blip r:embed="rId2"/>
          <a:stretch>
            <a:fillRect/>
          </a:stretch>
        </p:blipFill>
        <p:spPr>
          <a:xfrm>
            <a:off x="10933912" y="103582"/>
            <a:ext cx="1146147" cy="1018120"/>
          </a:xfrm>
          <a:prstGeom prst="rect">
            <a:avLst/>
          </a:prstGeom>
        </p:spPr>
      </p:pic>
    </p:spTree>
    <p:extLst>
      <p:ext uri="{BB962C8B-B14F-4D97-AF65-F5344CB8AC3E}">
        <p14:creationId xmlns:p14="http://schemas.microsoft.com/office/powerpoint/2010/main" val="1099853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DDCF805-3791-4186-8952-F3D15EC009B1}"/>
              </a:ext>
            </a:extLst>
          </p:cNvPr>
          <p:cNvPicPr>
            <a:picLocks noGrp="1" noChangeAspect="1"/>
          </p:cNvPicPr>
          <p:nvPr>
            <p:ph idx="1"/>
          </p:nvPr>
        </p:nvPicPr>
        <p:blipFill rotWithShape="1">
          <a:blip r:embed="rId2"/>
          <a:srcRect l="6975" t="37631" r="52768" b="11508"/>
          <a:stretch/>
        </p:blipFill>
        <p:spPr>
          <a:xfrm>
            <a:off x="461912" y="909026"/>
            <a:ext cx="8371003" cy="5948973"/>
          </a:xfrm>
          <a:prstGeom prst="rect">
            <a:avLst/>
          </a:prstGeom>
        </p:spPr>
      </p:pic>
      <p:sp>
        <p:nvSpPr>
          <p:cNvPr id="2" name="Title 1">
            <a:extLst>
              <a:ext uri="{FF2B5EF4-FFF2-40B4-BE49-F238E27FC236}">
                <a16:creationId xmlns:a16="http://schemas.microsoft.com/office/drawing/2014/main" id="{E02FCC1B-6F31-4881-B5E7-8FBAB478AE57}"/>
              </a:ext>
            </a:extLst>
          </p:cNvPr>
          <p:cNvSpPr>
            <a:spLocks noGrp="1"/>
          </p:cNvSpPr>
          <p:nvPr>
            <p:ph type="title"/>
          </p:nvPr>
        </p:nvSpPr>
        <p:spPr>
          <a:xfrm>
            <a:off x="301624" y="123613"/>
            <a:ext cx="10772775" cy="956522"/>
          </a:xfrm>
        </p:spPr>
        <p:txBody>
          <a:bodyPr/>
          <a:lstStyle/>
          <a:p>
            <a:r>
              <a:rPr lang="en-US" b="1" dirty="0"/>
              <a:t>6</a:t>
            </a:r>
            <a:r>
              <a:rPr lang="en-US" b="1" baseline="30000" dirty="0"/>
              <a:t>th</a:t>
            </a:r>
            <a:r>
              <a:rPr lang="en-US" b="1" dirty="0"/>
              <a:t> Grade Academic Course Choices</a:t>
            </a:r>
          </a:p>
        </p:txBody>
      </p:sp>
      <p:pic>
        <p:nvPicPr>
          <p:cNvPr id="4" name="Picture 3">
            <a:extLst>
              <a:ext uri="{FF2B5EF4-FFF2-40B4-BE49-F238E27FC236}">
                <a16:creationId xmlns:a16="http://schemas.microsoft.com/office/drawing/2014/main" id="{7DEA418E-E4F1-4203-8256-38F4FD4E563E}"/>
              </a:ext>
            </a:extLst>
          </p:cNvPr>
          <p:cNvPicPr>
            <a:picLocks noChangeAspect="1"/>
          </p:cNvPicPr>
          <p:nvPr/>
        </p:nvPicPr>
        <p:blipFill>
          <a:blip r:embed="rId3"/>
          <a:stretch>
            <a:fillRect/>
          </a:stretch>
        </p:blipFill>
        <p:spPr>
          <a:xfrm>
            <a:off x="10938206" y="123613"/>
            <a:ext cx="1146147" cy="1018120"/>
          </a:xfrm>
          <a:prstGeom prst="rect">
            <a:avLst/>
          </a:prstGeom>
        </p:spPr>
      </p:pic>
    </p:spTree>
    <p:extLst>
      <p:ext uri="{BB962C8B-B14F-4D97-AF65-F5344CB8AC3E}">
        <p14:creationId xmlns:p14="http://schemas.microsoft.com/office/powerpoint/2010/main" val="211303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CC1B-6F31-4881-B5E7-8FBAB478AE57}"/>
              </a:ext>
            </a:extLst>
          </p:cNvPr>
          <p:cNvSpPr>
            <a:spLocks noGrp="1"/>
          </p:cNvSpPr>
          <p:nvPr>
            <p:ph type="title"/>
          </p:nvPr>
        </p:nvSpPr>
        <p:spPr>
          <a:xfrm>
            <a:off x="301624" y="123613"/>
            <a:ext cx="10772775" cy="956522"/>
          </a:xfrm>
        </p:spPr>
        <p:txBody>
          <a:bodyPr/>
          <a:lstStyle/>
          <a:p>
            <a:r>
              <a:rPr lang="en-US" b="1" dirty="0"/>
              <a:t>6</a:t>
            </a:r>
            <a:r>
              <a:rPr lang="en-US" b="1" baseline="30000" dirty="0"/>
              <a:t>th</a:t>
            </a:r>
            <a:r>
              <a:rPr lang="en-US" b="1" dirty="0"/>
              <a:t> Grade Elective Choices</a:t>
            </a:r>
          </a:p>
        </p:txBody>
      </p:sp>
      <p:sp>
        <p:nvSpPr>
          <p:cNvPr id="3" name="Content Placeholder 2">
            <a:extLst>
              <a:ext uri="{FF2B5EF4-FFF2-40B4-BE49-F238E27FC236}">
                <a16:creationId xmlns:a16="http://schemas.microsoft.com/office/drawing/2014/main" id="{D9152EAB-7B10-4EC4-9BA9-49B8A6899714}"/>
              </a:ext>
            </a:extLst>
          </p:cNvPr>
          <p:cNvSpPr>
            <a:spLocks noGrp="1"/>
          </p:cNvSpPr>
          <p:nvPr>
            <p:ph idx="1"/>
          </p:nvPr>
        </p:nvSpPr>
        <p:spPr>
          <a:xfrm>
            <a:off x="414337" y="1080135"/>
            <a:ext cx="10753725" cy="5262880"/>
          </a:xfrm>
          <a:solidFill>
            <a:schemeClr val="bg1"/>
          </a:solidFill>
          <a:ln w="98425" cmpd="sng">
            <a:solidFill>
              <a:srgbClr val="3399FF"/>
            </a:solidFill>
          </a:ln>
        </p:spPr>
        <p:txBody>
          <a:bodyPr>
            <a:normAutofit fontScale="92500" lnSpcReduction="20000"/>
          </a:bodyPr>
          <a:lstStyle/>
          <a:p>
            <a:pPr marL="0" marR="0" lvl="0" indent="0">
              <a:lnSpc>
                <a:spcPct val="107000"/>
              </a:lnSpc>
              <a:spcBef>
                <a:spcPts val="0"/>
              </a:spcBef>
              <a:spcAft>
                <a:spcPts val="0"/>
              </a:spcAft>
              <a:buNone/>
            </a:pP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100" b="1" dirty="0">
                <a:highlight>
                  <a:srgbClr val="6DD9FF"/>
                </a:highlight>
                <a:latin typeface="Calibri" panose="020F0502020204030204" pitchFamily="34" charset="0"/>
                <a:ea typeface="Calibri" panose="020F0502020204030204" pitchFamily="34" charset="0"/>
                <a:cs typeface="Calibri" panose="020F0502020204030204" pitchFamily="34" charset="0"/>
              </a:rPr>
              <a:t>Academic Support</a:t>
            </a:r>
            <a:r>
              <a:rPr lang="en-US" sz="3100" dirty="0">
                <a:latin typeface="Calibri" panose="020F0502020204030204" pitchFamily="34" charset="0"/>
                <a:ea typeface="Calibri" panose="020F0502020204030204" pitchFamily="34" charset="0"/>
                <a:cs typeface="Calibri" panose="020F0502020204030204" pitchFamily="34" charset="0"/>
              </a:rPr>
              <a:t>:  This class is for Special Education students who need additional support to successfully complete their academic courses.  Course determined by IEP team.</a:t>
            </a:r>
          </a:p>
          <a:p>
            <a:pPr marL="457200" marR="0">
              <a:lnSpc>
                <a:spcPct val="107000"/>
              </a:lnSpc>
              <a:spcBef>
                <a:spcPts val="0"/>
              </a:spcBef>
              <a:spcAft>
                <a:spcPts val="0"/>
              </a:spcAft>
            </a:pPr>
            <a:r>
              <a:rPr lang="en-US" sz="2800" dirty="0">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800" b="1" dirty="0">
                <a:highlight>
                  <a:srgbClr val="6DD9FF"/>
                </a:highlight>
                <a:latin typeface="Calibri" panose="020F0502020204030204" pitchFamily="34" charset="0"/>
                <a:ea typeface="Calibri" panose="020F0502020204030204" pitchFamily="34" charset="0"/>
                <a:cs typeface="Calibri" panose="020F0502020204030204" pitchFamily="34" charset="0"/>
              </a:rPr>
              <a:t>AVID: (Advancement Via Individual Determination)</a:t>
            </a:r>
            <a:r>
              <a:rPr lang="en-US" sz="2800" b="1" dirty="0">
                <a:latin typeface="Calibri" panose="020F0502020204030204" pitchFamily="34" charset="0"/>
                <a:ea typeface="Calibri" panose="020F0502020204030204" pitchFamily="34" charset="0"/>
                <a:cs typeface="Calibri" panose="020F0502020204030204" pitchFamily="34" charset="0"/>
              </a:rPr>
              <a:t>:</a:t>
            </a:r>
            <a:r>
              <a:rPr lang="en-US" sz="2800" dirty="0">
                <a:latin typeface="Calibri" panose="020F0502020204030204" pitchFamily="34" charset="0"/>
                <a:ea typeface="Calibri" panose="020F0502020204030204" pitchFamily="34" charset="0"/>
                <a:cs typeface="Calibri" panose="020F0502020204030204" pitchFamily="34" charset="0"/>
              </a:rPr>
              <a:t> This class is designed for students interested in learning the skills necessary for success in rigorous academic courses.  Students enrolled in AVID classes are expected to take at least one Honors level course.  </a:t>
            </a:r>
          </a:p>
          <a:p>
            <a:pPr marL="457200" marR="0">
              <a:lnSpc>
                <a:spcPct val="107000"/>
              </a:lnSpc>
              <a:spcBef>
                <a:spcPts val="0"/>
              </a:spcBef>
              <a:spcAft>
                <a:spcPts val="0"/>
              </a:spcAft>
            </a:pPr>
            <a:r>
              <a:rPr lang="en-US" sz="2800" dirty="0">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2800" b="1" dirty="0">
                <a:highlight>
                  <a:srgbClr val="6DD9FF"/>
                </a:highlight>
                <a:latin typeface="Calibri" panose="020F0502020204030204" pitchFamily="34" charset="0"/>
                <a:ea typeface="Calibri" panose="020F0502020204030204" pitchFamily="34" charset="0"/>
                <a:cs typeface="Calibri" panose="020F0502020204030204" pitchFamily="34" charset="0"/>
              </a:rPr>
              <a:t>Exploratory Wheel</a:t>
            </a:r>
            <a:r>
              <a:rPr lang="en-US" sz="2800" dirty="0">
                <a:latin typeface="Calibri" panose="020F0502020204030204" pitchFamily="34" charset="0"/>
                <a:ea typeface="Calibri" panose="020F0502020204030204" pitchFamily="34" charset="0"/>
                <a:cs typeface="Calibri" panose="020F0502020204030204" pitchFamily="34" charset="0"/>
              </a:rPr>
              <a:t>:  Students will have (3) mini-courses in the areas of Oral Expression, Art, and Technology in the 21</a:t>
            </a:r>
            <a:r>
              <a:rPr lang="en-US" sz="2800" baseline="30000" dirty="0">
                <a:latin typeface="Calibri" panose="020F0502020204030204" pitchFamily="34" charset="0"/>
                <a:ea typeface="Calibri" panose="020F0502020204030204" pitchFamily="34" charset="0"/>
                <a:cs typeface="Calibri" panose="020F0502020204030204" pitchFamily="34" charset="0"/>
              </a:rPr>
              <a:t>st</a:t>
            </a:r>
            <a:r>
              <a:rPr lang="en-US" sz="2800" dirty="0">
                <a:latin typeface="Calibri" panose="020F0502020204030204" pitchFamily="34" charset="0"/>
                <a:ea typeface="Calibri" panose="020F0502020204030204" pitchFamily="34" charset="0"/>
                <a:cs typeface="Calibri" panose="020F0502020204030204" pitchFamily="34" charset="0"/>
              </a:rPr>
              <a:t> Century. Each mini-course is (12) weeks long and students rotate through the three mini-courses throughout the year.</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DEA418E-E4F1-4203-8256-38F4FD4E563E}"/>
              </a:ext>
            </a:extLst>
          </p:cNvPr>
          <p:cNvPicPr>
            <a:picLocks noChangeAspect="1"/>
          </p:cNvPicPr>
          <p:nvPr/>
        </p:nvPicPr>
        <p:blipFill>
          <a:blip r:embed="rId2"/>
          <a:stretch>
            <a:fillRect/>
          </a:stretch>
        </p:blipFill>
        <p:spPr>
          <a:xfrm>
            <a:off x="10938206" y="123613"/>
            <a:ext cx="1146147" cy="1018120"/>
          </a:xfrm>
          <a:prstGeom prst="rect">
            <a:avLst/>
          </a:prstGeom>
        </p:spPr>
      </p:pic>
    </p:spTree>
    <p:extLst>
      <p:ext uri="{BB962C8B-B14F-4D97-AF65-F5344CB8AC3E}">
        <p14:creationId xmlns:p14="http://schemas.microsoft.com/office/powerpoint/2010/main" val="196271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6436</TotalTime>
  <Words>751</Words>
  <Application>Microsoft Office PowerPoint</Application>
  <PresentationFormat>Widescreen</PresentationFormat>
  <Paragraphs>72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vt:lpstr>
      <vt:lpstr>Symbol</vt:lpstr>
      <vt:lpstr>Times New Roman</vt:lpstr>
      <vt:lpstr>Metropolitan</vt:lpstr>
      <vt:lpstr>2022 – 2023  Intermediate School at SAVA</vt:lpstr>
      <vt:lpstr>Preparing All Students for the 21st Century</vt:lpstr>
      <vt:lpstr>How Intermediate School Works for  SAVA Students</vt:lpstr>
      <vt:lpstr>A Look at the Bell Schedule</vt:lpstr>
      <vt:lpstr>Intermediate School Courses</vt:lpstr>
      <vt:lpstr>Students with IEPs</vt:lpstr>
      <vt:lpstr>Honors Classes</vt:lpstr>
      <vt:lpstr>6th Grade Academic Course Choices</vt:lpstr>
      <vt:lpstr>6th Grade Elective Choices</vt:lpstr>
      <vt:lpstr>How to Select Your Courses for Next Year</vt:lpstr>
      <vt:lpstr>Summer School at SAVA</vt:lpstr>
      <vt:lpstr>Have You Completed the Intent to Return Form?</vt:lpstr>
      <vt:lpstr>QUESTIONS? Email Miss Hinshaw: lisa.hinshaw@sausd.us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 2023  High School Course Offerings</dc:title>
  <dc:creator>user</dc:creator>
  <cp:lastModifiedBy>user</cp:lastModifiedBy>
  <cp:revision>48</cp:revision>
  <dcterms:created xsi:type="dcterms:W3CDTF">2022-04-01T20:36:38Z</dcterms:created>
  <dcterms:modified xsi:type="dcterms:W3CDTF">2022-04-12T01:00:55Z</dcterms:modified>
</cp:coreProperties>
</file>